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24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19" r:id="rId13"/>
    <p:sldId id="321" r:id="rId14"/>
    <p:sldId id="320" r:id="rId15"/>
    <p:sldId id="323" r:id="rId16"/>
    <p:sldId id="322" r:id="rId17"/>
    <p:sldId id="335" r:id="rId18"/>
    <p:sldId id="336" r:id="rId19"/>
    <p:sldId id="337" r:id="rId20"/>
    <p:sldId id="338" r:id="rId21"/>
    <p:sldId id="339" r:id="rId22"/>
    <p:sldId id="346" r:id="rId23"/>
    <p:sldId id="340" r:id="rId24"/>
    <p:sldId id="341" r:id="rId25"/>
    <p:sldId id="342" r:id="rId26"/>
    <p:sldId id="343" r:id="rId27"/>
    <p:sldId id="344" r:id="rId28"/>
    <p:sldId id="345" r:id="rId29"/>
    <p:sldId id="347" r:id="rId30"/>
    <p:sldId id="348" r:id="rId31"/>
    <p:sldId id="349" r:id="rId32"/>
    <p:sldId id="351" r:id="rId33"/>
    <p:sldId id="353" r:id="rId34"/>
    <p:sldId id="352" r:id="rId35"/>
    <p:sldId id="35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5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5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60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dp160030\Downloads\Pivot%20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dp160030\Downloads\Pivot%20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dp160030\Downloads\Pivot%20Tabl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Tables.xlsx]Events driving AHA revenue!PivotTable2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'Events driving AHA revenue'!$B$3:$B$4</c:f>
              <c:strCache>
                <c:ptCount val="1"/>
                <c:pt idx="0">
                  <c:v>01. Heart Walk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'Events driving AHA revenue'!$A$5:$A$9</c:f>
              <c:strCach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strCache>
            </c:strRef>
          </c:cat>
          <c:val>
            <c:numRef>
              <c:f>'Events driving AHA revenue'!$B$5:$B$9</c:f>
              <c:numCache>
                <c:formatCode>"$"#,##0.00</c:formatCode>
                <c:ptCount val="4"/>
                <c:pt idx="0">
                  <c:v>91314192</c:v>
                </c:pt>
                <c:pt idx="1">
                  <c:v>98502780</c:v>
                </c:pt>
                <c:pt idx="2">
                  <c:v>105022602</c:v>
                </c:pt>
                <c:pt idx="3">
                  <c:v>102341061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74-49E4-9FE9-2905D184C893}"/>
            </c:ext>
          </c:extLst>
        </c:ser>
        <c:ser>
          <c:idx val="1"/>
          <c:order val="1"/>
          <c:tx>
            <c:strRef>
              <c:f>'Events driving AHA revenue'!$C$3:$C$4</c:f>
              <c:strCache>
                <c:ptCount val="1"/>
                <c:pt idx="0">
                  <c:v>02. Heart Ball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'Events driving AHA revenue'!$A$5:$A$9</c:f>
              <c:strCach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strCache>
            </c:strRef>
          </c:cat>
          <c:val>
            <c:numRef>
              <c:f>'Events driving AHA revenue'!$C$5:$C$9</c:f>
              <c:numCache>
                <c:formatCode>"$"#,##0.00</c:formatCode>
                <c:ptCount val="4"/>
                <c:pt idx="0">
                  <c:v>51941195</c:v>
                </c:pt>
                <c:pt idx="1">
                  <c:v>59132281</c:v>
                </c:pt>
                <c:pt idx="2">
                  <c:v>59384649</c:v>
                </c:pt>
                <c:pt idx="3">
                  <c:v>68262995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74-49E4-9FE9-2905D184C893}"/>
            </c:ext>
          </c:extLst>
        </c:ser>
        <c:ser>
          <c:idx val="2"/>
          <c:order val="2"/>
          <c:tx>
            <c:strRef>
              <c:f>'Events driving AHA revenue'!$D$3:$D$4</c:f>
              <c:strCache>
                <c:ptCount val="1"/>
                <c:pt idx="0">
                  <c:v>03. Go Red Campaign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'Events driving AHA revenue'!$A$5:$A$9</c:f>
              <c:strCach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strCache>
            </c:strRef>
          </c:cat>
          <c:val>
            <c:numRef>
              <c:f>'Events driving AHA revenue'!$D$5:$D$9</c:f>
              <c:numCache>
                <c:formatCode>"$"#,##0.00</c:formatCode>
                <c:ptCount val="4"/>
                <c:pt idx="0">
                  <c:v>29141325</c:v>
                </c:pt>
                <c:pt idx="1">
                  <c:v>32023947</c:v>
                </c:pt>
                <c:pt idx="2">
                  <c:v>34770068</c:v>
                </c:pt>
                <c:pt idx="3">
                  <c:v>44788560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74-49E4-9FE9-2905D184C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1381512"/>
        <c:axId val="501382168"/>
      </c:barChart>
      <c:catAx>
        <c:axId val="501381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382168"/>
        <c:crosses val="autoZero"/>
        <c:auto val="1"/>
        <c:lblAlgn val="ctr"/>
        <c:lblOffset val="100"/>
        <c:noMultiLvlLbl val="0"/>
      </c:catAx>
      <c:valAx>
        <c:axId val="501382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381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Tables.xlsx]Other potential events!PivotTable1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Other Potential Events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'Other potential events'!$B$1:$B$2</c:f>
              <c:strCache>
                <c:ptCount val="1"/>
                <c:pt idx="0">
                  <c:v>Cycle Nation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'Other potential events'!$A$3:$A$7</c:f>
              <c:strCach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strCache>
            </c:strRef>
          </c:cat>
          <c:val>
            <c:numRef>
              <c:f>'Other potential events'!$B$3:$B$7</c:f>
              <c:numCache>
                <c:formatCode>General</c:formatCode>
                <c:ptCount val="4"/>
                <c:pt idx="2" formatCode="&quot;$&quot;#,##0.00">
                  <c:v>961450</c:v>
                </c:pt>
                <c:pt idx="3" formatCode="&quot;$&quot;#,##0.00">
                  <c:v>702324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9B-4C4C-AA04-B65DCE466668}"/>
            </c:ext>
          </c:extLst>
        </c:ser>
        <c:ser>
          <c:idx val="1"/>
          <c:order val="1"/>
          <c:tx>
            <c:strRef>
              <c:f>'Other potential events'!$C$1:$C$2</c:f>
              <c:strCache>
                <c:ptCount val="1"/>
                <c:pt idx="0">
                  <c:v>HeartChase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'Other potential events'!$A$3:$A$7</c:f>
              <c:strCach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strCache>
            </c:strRef>
          </c:cat>
          <c:val>
            <c:numRef>
              <c:f>'Other potential events'!$C$3:$C$7</c:f>
              <c:numCache>
                <c:formatCode>"$"#,##0.00</c:formatCode>
                <c:ptCount val="4"/>
                <c:pt idx="0">
                  <c:v>116987</c:v>
                </c:pt>
                <c:pt idx="1">
                  <c:v>24201</c:v>
                </c:pt>
                <c:pt idx="2">
                  <c:v>-1469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9B-4C4C-AA04-B65DCE466668}"/>
            </c:ext>
          </c:extLst>
        </c:ser>
        <c:ser>
          <c:idx val="2"/>
          <c:order val="2"/>
          <c:tx>
            <c:strRef>
              <c:f>'Other potential events'!$D$1:$D$2</c:f>
              <c:strCache>
                <c:ptCount val="1"/>
                <c:pt idx="0">
                  <c:v>Corporate Donations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'Other potential events'!$A$3:$A$7</c:f>
              <c:strCach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strCache>
            </c:strRef>
          </c:cat>
          <c:val>
            <c:numRef>
              <c:f>'Other potential events'!$D$3:$D$7</c:f>
              <c:numCache>
                <c:formatCode>"$"#,##0.00</c:formatCode>
                <c:ptCount val="4"/>
                <c:pt idx="0">
                  <c:v>366665</c:v>
                </c:pt>
                <c:pt idx="1">
                  <c:v>344142</c:v>
                </c:pt>
                <c:pt idx="2">
                  <c:v>125344</c:v>
                </c:pt>
                <c:pt idx="3">
                  <c:v>114548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9B-4C4C-AA04-B65DCE4666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4777192"/>
        <c:axId val="584783096"/>
      </c:barChart>
      <c:catAx>
        <c:axId val="584777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783096"/>
        <c:crosses val="autoZero"/>
        <c:auto val="1"/>
        <c:lblAlgn val="ctr"/>
        <c:lblOffset val="100"/>
        <c:noMultiLvlLbl val="0"/>
      </c:catAx>
      <c:valAx>
        <c:axId val="584783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777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TOP 5 MARKETS IN CORPORATE DONATIONS</a:t>
            </a:r>
            <a:endParaRPr lang="en-US">
              <a:effectLst/>
            </a:endParaRPr>
          </a:p>
        </c:rich>
      </c:tx>
      <c:layout>
        <c:manualLayout>
          <c:xMode val="edge"/>
          <c:yMode val="edge"/>
          <c:x val="0.16331933508311464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730-4229-AEBE-9D09E92899D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730-4229-AEBE-9D09E92899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730-4229-AEBE-9D09E92899D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730-4229-AEBE-9D09E92899D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730-4229-AEBE-9D09E92899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markets in Corporate Dona'!$B$3:$B$7</c:f>
              <c:strCache>
                <c:ptCount val="5"/>
                <c:pt idx="0">
                  <c:v>San Fran-Oakland-Fremon</c:v>
                </c:pt>
                <c:pt idx="1">
                  <c:v>Austin-Round Rock</c:v>
                </c:pt>
                <c:pt idx="2">
                  <c:v>Houston</c:v>
                </c:pt>
                <c:pt idx="3">
                  <c:v>Dallas</c:v>
                </c:pt>
                <c:pt idx="4">
                  <c:v>Rvside-S Bernardino-Ont</c:v>
                </c:pt>
              </c:strCache>
            </c:strRef>
          </c:cat>
          <c:val>
            <c:numRef>
              <c:f>'Top 5 markets in Corporate Dona'!$C$3:$C$7</c:f>
              <c:numCache>
                <c:formatCode>"$"#,##0</c:formatCode>
                <c:ptCount val="5"/>
                <c:pt idx="0">
                  <c:v>66368</c:v>
                </c:pt>
                <c:pt idx="1">
                  <c:v>68973</c:v>
                </c:pt>
                <c:pt idx="2">
                  <c:v>120187</c:v>
                </c:pt>
                <c:pt idx="3">
                  <c:v>144181</c:v>
                </c:pt>
                <c:pt idx="4">
                  <c:v>402100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730-4229-AEBE-9D09E92899D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812FC-B6F7-4DC7-9301-B7044F5F946E}" type="doc">
      <dgm:prSet loTypeId="urn:microsoft.com/office/officeart/2005/8/layout/arrow5" loCatId="relationship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9A8438B-B75A-46B1-940D-9316850E7F81}">
      <dgm:prSet/>
      <dgm:spPr/>
      <dgm:t>
        <a:bodyPr/>
        <a:lstStyle/>
        <a:p>
          <a:r>
            <a:rPr lang="en-US" dirty="0"/>
            <a:t>To identify potential Top Walkers/Team Captains in with enough time before the Event date, to perform target  communication channels to attempt to motivate, at least, a self-donation.</a:t>
          </a:r>
        </a:p>
      </dgm:t>
    </dgm:pt>
    <dgm:pt modelId="{9EC386B1-36B5-4F31-973B-5049A9F36BB9}" type="parTrans" cxnId="{C7DF9F3E-ED1F-41A8-8BCB-252DB6FC06BE}">
      <dgm:prSet/>
      <dgm:spPr/>
      <dgm:t>
        <a:bodyPr/>
        <a:lstStyle/>
        <a:p>
          <a:endParaRPr lang="en-US"/>
        </a:p>
      </dgm:t>
    </dgm:pt>
    <dgm:pt modelId="{505CC382-A3CC-4B1F-B630-AD0987990D3B}" type="sibTrans" cxnId="{C7DF9F3E-ED1F-41A8-8BCB-252DB6FC06BE}">
      <dgm:prSet/>
      <dgm:spPr/>
      <dgm:t>
        <a:bodyPr/>
        <a:lstStyle/>
        <a:p>
          <a:endParaRPr lang="en-US"/>
        </a:p>
      </dgm:t>
    </dgm:pt>
    <dgm:pt modelId="{9C8E3922-F445-4E17-82FC-4B79519D2D9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Questions</a:t>
          </a:r>
        </a:p>
      </dgm:t>
    </dgm:pt>
    <dgm:pt modelId="{753A4057-5DFE-4113-899C-1D6AC99801DB}" type="parTrans" cxnId="{48699189-3FA5-487F-AC9A-A0EEEF4346AF}">
      <dgm:prSet/>
      <dgm:spPr/>
      <dgm:t>
        <a:bodyPr/>
        <a:lstStyle/>
        <a:p>
          <a:endParaRPr lang="en-US"/>
        </a:p>
      </dgm:t>
    </dgm:pt>
    <dgm:pt modelId="{CE645E25-867D-492F-A7A2-459FA22F2A30}" type="sibTrans" cxnId="{48699189-3FA5-487F-AC9A-A0EEEF4346AF}">
      <dgm:prSet/>
      <dgm:spPr/>
      <dgm:t>
        <a:bodyPr/>
        <a:lstStyle/>
        <a:p>
          <a:endParaRPr lang="en-US"/>
        </a:p>
      </dgm:t>
    </dgm:pt>
    <dgm:pt modelId="{82546ECE-C250-4E45-8E2E-BFD446B2EDA3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What behaviors identify a potential Top Walkers  &amp; ideal Team Captains?</a:t>
          </a:r>
        </a:p>
      </dgm:t>
    </dgm:pt>
    <dgm:pt modelId="{9C5C15EE-AE17-46B4-A6BB-8DD956295BB9}" type="parTrans" cxnId="{486A57CD-EB0D-486E-AE12-7350BF3B8912}">
      <dgm:prSet/>
      <dgm:spPr/>
      <dgm:t>
        <a:bodyPr/>
        <a:lstStyle/>
        <a:p>
          <a:endParaRPr lang="en-US"/>
        </a:p>
      </dgm:t>
    </dgm:pt>
    <dgm:pt modelId="{C2C1F3DD-0D70-4003-AAE8-A3AF9625F5FE}" type="sibTrans" cxnId="{486A57CD-EB0D-486E-AE12-7350BF3B8912}">
      <dgm:prSet/>
      <dgm:spPr/>
      <dgm:t>
        <a:bodyPr/>
        <a:lstStyle/>
        <a:p>
          <a:endParaRPr lang="en-US"/>
        </a:p>
      </dgm:t>
    </dgm:pt>
    <dgm:pt modelId="{CC2D5D09-731A-420B-A4EB-997E090E4247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What secondary or tertiary elements affect this behavior?</a:t>
          </a:r>
        </a:p>
      </dgm:t>
    </dgm:pt>
    <dgm:pt modelId="{CFCFC654-5D67-4BEA-8DE4-09A85E816605}" type="parTrans" cxnId="{7A07878E-4E63-427E-9136-6D1E29D3CFE4}">
      <dgm:prSet/>
      <dgm:spPr/>
      <dgm:t>
        <a:bodyPr/>
        <a:lstStyle/>
        <a:p>
          <a:endParaRPr lang="en-US"/>
        </a:p>
      </dgm:t>
    </dgm:pt>
    <dgm:pt modelId="{713EF3C6-7C1C-48D3-B381-A8C31AC308E4}" type="sibTrans" cxnId="{7A07878E-4E63-427E-9136-6D1E29D3CFE4}">
      <dgm:prSet/>
      <dgm:spPr/>
      <dgm:t>
        <a:bodyPr/>
        <a:lstStyle/>
        <a:p>
          <a:endParaRPr lang="en-US"/>
        </a:p>
      </dgm:t>
    </dgm:pt>
    <dgm:pt modelId="{74C966BB-095E-4F28-9423-9C8BEF6D4185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Company-wide participant behavior</a:t>
          </a:r>
        </a:p>
      </dgm:t>
    </dgm:pt>
    <dgm:pt modelId="{EB0B69ED-63E7-4643-9106-2AE9D99E39DC}" type="parTrans" cxnId="{0E50C5B9-BD9B-47BA-A46B-9C5585247E12}">
      <dgm:prSet/>
      <dgm:spPr/>
      <dgm:t>
        <a:bodyPr/>
        <a:lstStyle/>
        <a:p>
          <a:endParaRPr lang="en-US"/>
        </a:p>
      </dgm:t>
    </dgm:pt>
    <dgm:pt modelId="{7B8D3396-FB5D-4EAE-B37B-422B14FAC0D9}" type="sibTrans" cxnId="{0E50C5B9-BD9B-47BA-A46B-9C5585247E12}">
      <dgm:prSet/>
      <dgm:spPr/>
      <dgm:t>
        <a:bodyPr/>
        <a:lstStyle/>
        <a:p>
          <a:endParaRPr lang="en-US"/>
        </a:p>
      </dgm:t>
    </dgm:pt>
    <dgm:pt modelId="{B97D3862-4C81-4015-BF14-104AD2FDFC1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Team Captains/Top Walkers</a:t>
          </a:r>
        </a:p>
      </dgm:t>
    </dgm:pt>
    <dgm:pt modelId="{E7C89668-B9D5-44FE-97F4-3A67C94634F2}" type="parTrans" cxnId="{4C8F1634-7EC8-4704-B695-D27736C89426}">
      <dgm:prSet/>
      <dgm:spPr/>
      <dgm:t>
        <a:bodyPr/>
        <a:lstStyle/>
        <a:p>
          <a:endParaRPr lang="en-US"/>
        </a:p>
      </dgm:t>
    </dgm:pt>
    <dgm:pt modelId="{D1269C76-FFCA-48E3-910D-65548BCC8776}" type="sibTrans" cxnId="{4C8F1634-7EC8-4704-B695-D27736C89426}">
      <dgm:prSet/>
      <dgm:spPr/>
      <dgm:t>
        <a:bodyPr/>
        <a:lstStyle/>
        <a:p>
          <a:endParaRPr lang="en-US"/>
        </a:p>
      </dgm:t>
    </dgm:pt>
    <dgm:pt modelId="{CE4C81F1-82A7-6B47-AED4-95147BDC9E40}" type="pres">
      <dgm:prSet presAssocID="{167812FC-B6F7-4DC7-9301-B7044F5F946E}" presName="diagram" presStyleCnt="0">
        <dgm:presLayoutVars>
          <dgm:dir/>
          <dgm:resizeHandles val="exact"/>
        </dgm:presLayoutVars>
      </dgm:prSet>
      <dgm:spPr/>
    </dgm:pt>
    <dgm:pt modelId="{80713766-ECFD-D24C-AD8E-E13B4BCDFD90}" type="pres">
      <dgm:prSet presAssocID="{F9A8438B-B75A-46B1-940D-9316850E7F81}" presName="arrow" presStyleLbl="node1" presStyleIdx="0" presStyleCnt="2">
        <dgm:presLayoutVars>
          <dgm:bulletEnabled val="1"/>
        </dgm:presLayoutVars>
      </dgm:prSet>
      <dgm:spPr/>
    </dgm:pt>
    <dgm:pt modelId="{9D0697BA-ADDE-694F-8B7D-7E7010B907CB}" type="pres">
      <dgm:prSet presAssocID="{9C8E3922-F445-4E17-82FC-4B79519D2D94}" presName="arrow" presStyleLbl="node1" presStyleIdx="1" presStyleCnt="2">
        <dgm:presLayoutVars>
          <dgm:bulletEnabled val="1"/>
        </dgm:presLayoutVars>
      </dgm:prSet>
      <dgm:spPr/>
    </dgm:pt>
  </dgm:ptLst>
  <dgm:cxnLst>
    <dgm:cxn modelId="{7C37BB0A-E317-6541-84CD-CB72ED7BE1F3}" type="presOf" srcId="{167812FC-B6F7-4DC7-9301-B7044F5F946E}" destId="{CE4C81F1-82A7-6B47-AED4-95147BDC9E40}" srcOrd="0" destOrd="0" presId="urn:microsoft.com/office/officeart/2005/8/layout/arrow5"/>
    <dgm:cxn modelId="{4C8F1634-7EC8-4704-B695-D27736C89426}" srcId="{CC2D5D09-731A-420B-A4EB-997E090E4247}" destId="{B97D3862-4C81-4015-BF14-104AD2FDFC11}" srcOrd="1" destOrd="0" parTransId="{E7C89668-B9D5-44FE-97F4-3A67C94634F2}" sibTransId="{D1269C76-FFCA-48E3-910D-65548BCC8776}"/>
    <dgm:cxn modelId="{C7DF9F3E-ED1F-41A8-8BCB-252DB6FC06BE}" srcId="{167812FC-B6F7-4DC7-9301-B7044F5F946E}" destId="{F9A8438B-B75A-46B1-940D-9316850E7F81}" srcOrd="0" destOrd="0" parTransId="{9EC386B1-36B5-4F31-973B-5049A9F36BB9}" sibTransId="{505CC382-A3CC-4B1F-B630-AD0987990D3B}"/>
    <dgm:cxn modelId="{A2A79C51-41E2-1149-918B-8D9574645D1E}" type="presOf" srcId="{82546ECE-C250-4E45-8E2E-BFD446B2EDA3}" destId="{9D0697BA-ADDE-694F-8B7D-7E7010B907CB}" srcOrd="0" destOrd="1" presId="urn:microsoft.com/office/officeart/2005/8/layout/arrow5"/>
    <dgm:cxn modelId="{226DDC57-D8A0-0243-89F8-B8495FBDD020}" type="presOf" srcId="{F9A8438B-B75A-46B1-940D-9316850E7F81}" destId="{80713766-ECFD-D24C-AD8E-E13B4BCDFD90}" srcOrd="0" destOrd="0" presId="urn:microsoft.com/office/officeart/2005/8/layout/arrow5"/>
    <dgm:cxn modelId="{48699189-3FA5-487F-AC9A-A0EEEF4346AF}" srcId="{167812FC-B6F7-4DC7-9301-B7044F5F946E}" destId="{9C8E3922-F445-4E17-82FC-4B79519D2D94}" srcOrd="1" destOrd="0" parTransId="{753A4057-5DFE-4113-899C-1D6AC99801DB}" sibTransId="{CE645E25-867D-492F-A7A2-459FA22F2A30}"/>
    <dgm:cxn modelId="{7A07878E-4E63-427E-9136-6D1E29D3CFE4}" srcId="{9C8E3922-F445-4E17-82FC-4B79519D2D94}" destId="{CC2D5D09-731A-420B-A4EB-997E090E4247}" srcOrd="1" destOrd="0" parTransId="{CFCFC654-5D67-4BEA-8DE4-09A85E816605}" sibTransId="{713EF3C6-7C1C-48D3-B381-A8C31AC308E4}"/>
    <dgm:cxn modelId="{8BA416B3-9066-CE4B-A97E-8CD923BF4EA8}" type="presOf" srcId="{74C966BB-095E-4F28-9423-9C8BEF6D4185}" destId="{9D0697BA-ADDE-694F-8B7D-7E7010B907CB}" srcOrd="0" destOrd="3" presId="urn:microsoft.com/office/officeart/2005/8/layout/arrow5"/>
    <dgm:cxn modelId="{0E50C5B9-BD9B-47BA-A46B-9C5585247E12}" srcId="{CC2D5D09-731A-420B-A4EB-997E090E4247}" destId="{74C966BB-095E-4F28-9423-9C8BEF6D4185}" srcOrd="0" destOrd="0" parTransId="{EB0B69ED-63E7-4643-9106-2AE9D99E39DC}" sibTransId="{7B8D3396-FB5D-4EAE-B37B-422B14FAC0D9}"/>
    <dgm:cxn modelId="{486A57CD-EB0D-486E-AE12-7350BF3B8912}" srcId="{9C8E3922-F445-4E17-82FC-4B79519D2D94}" destId="{82546ECE-C250-4E45-8E2E-BFD446B2EDA3}" srcOrd="0" destOrd="0" parTransId="{9C5C15EE-AE17-46B4-A6BB-8DD956295BB9}" sibTransId="{C2C1F3DD-0D70-4003-AAE8-A3AF9625F5FE}"/>
    <dgm:cxn modelId="{78A0B2D3-1306-AD49-8242-9B06D54B5CB6}" type="presOf" srcId="{9C8E3922-F445-4E17-82FC-4B79519D2D94}" destId="{9D0697BA-ADDE-694F-8B7D-7E7010B907CB}" srcOrd="0" destOrd="0" presId="urn:microsoft.com/office/officeart/2005/8/layout/arrow5"/>
    <dgm:cxn modelId="{6D9B7ED6-3284-9544-A586-22EDA139BC5F}" type="presOf" srcId="{B97D3862-4C81-4015-BF14-104AD2FDFC11}" destId="{9D0697BA-ADDE-694F-8B7D-7E7010B907CB}" srcOrd="0" destOrd="4" presId="urn:microsoft.com/office/officeart/2005/8/layout/arrow5"/>
    <dgm:cxn modelId="{B8B22DFF-ABA2-1E49-AAAD-793ACBF1B9E4}" type="presOf" srcId="{CC2D5D09-731A-420B-A4EB-997E090E4247}" destId="{9D0697BA-ADDE-694F-8B7D-7E7010B907CB}" srcOrd="0" destOrd="2" presId="urn:microsoft.com/office/officeart/2005/8/layout/arrow5"/>
    <dgm:cxn modelId="{393BE8AD-9259-0E47-996E-871DDABD7C80}" type="presParOf" srcId="{CE4C81F1-82A7-6B47-AED4-95147BDC9E40}" destId="{80713766-ECFD-D24C-AD8E-E13B4BCDFD90}" srcOrd="0" destOrd="0" presId="urn:microsoft.com/office/officeart/2005/8/layout/arrow5"/>
    <dgm:cxn modelId="{4682306F-804C-D542-9FD9-37C6D433EB4D}" type="presParOf" srcId="{CE4C81F1-82A7-6B47-AED4-95147BDC9E40}" destId="{9D0697BA-ADDE-694F-8B7D-7E7010B907CB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1683C9-11D2-4D3F-AED1-DDA93D88AC4D}" type="doc">
      <dgm:prSet loTypeId="urn:microsoft.com/office/officeart/2005/8/layout/matrix2" loCatId="matrix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3467F52C-42F6-4A66-AA60-65E7ABE375A1}">
      <dgm:prSet/>
      <dgm:spPr/>
      <dgm:t>
        <a:bodyPr/>
        <a:lstStyle/>
        <a:p>
          <a:r>
            <a:rPr lang="en-US"/>
            <a:t>Fundraising goal (Goal&gt;400)</a:t>
          </a:r>
        </a:p>
      </dgm:t>
    </dgm:pt>
    <dgm:pt modelId="{5DA2E327-EA5E-489E-9FAE-C1AFE3D811EB}" type="parTrans" cxnId="{C7704FD6-50AA-4646-90B9-927B30C050A7}">
      <dgm:prSet/>
      <dgm:spPr/>
      <dgm:t>
        <a:bodyPr/>
        <a:lstStyle/>
        <a:p>
          <a:endParaRPr lang="en-US"/>
        </a:p>
      </dgm:t>
    </dgm:pt>
    <dgm:pt modelId="{0635A19C-5612-49AB-80F2-C4E737B08C28}" type="sibTrans" cxnId="{C7704FD6-50AA-4646-90B9-927B30C050A7}">
      <dgm:prSet/>
      <dgm:spPr/>
      <dgm:t>
        <a:bodyPr/>
        <a:lstStyle/>
        <a:p>
          <a:endParaRPr lang="en-US"/>
        </a:p>
      </dgm:t>
    </dgm:pt>
    <dgm:pt modelId="{2FA41B7B-5039-4533-9B7A-BE4F5FC7A8A7}">
      <dgm:prSet/>
      <dgm:spPr/>
      <dgm:t>
        <a:bodyPr/>
        <a:lstStyle/>
        <a:p>
          <a:r>
            <a:rPr lang="en-US"/>
            <a:t>Team captain (Yes/No)</a:t>
          </a:r>
        </a:p>
      </dgm:t>
    </dgm:pt>
    <dgm:pt modelId="{B19B9334-E34F-49CB-B0E7-68446935BFF6}" type="parTrans" cxnId="{9F649A6C-7813-4463-91AA-3B3893C71E3C}">
      <dgm:prSet/>
      <dgm:spPr/>
      <dgm:t>
        <a:bodyPr/>
        <a:lstStyle/>
        <a:p>
          <a:endParaRPr lang="en-US"/>
        </a:p>
      </dgm:t>
    </dgm:pt>
    <dgm:pt modelId="{558854DF-3C1A-4FBA-A6A8-1433CBA9FC03}" type="sibTrans" cxnId="{9F649A6C-7813-4463-91AA-3B3893C71E3C}">
      <dgm:prSet/>
      <dgm:spPr/>
      <dgm:t>
        <a:bodyPr/>
        <a:lstStyle/>
        <a:p>
          <a:endParaRPr lang="en-US"/>
        </a:p>
      </dgm:t>
    </dgm:pt>
    <dgm:pt modelId="{FB4E352C-79AD-4F01-8C2A-60B0F8391F85}">
      <dgm:prSet/>
      <dgm:spPr/>
      <dgm:t>
        <a:bodyPr/>
        <a:lstStyle/>
        <a:p>
          <a:r>
            <a:rPr lang="en-US"/>
            <a:t>Registration Gift (Yes/No)</a:t>
          </a:r>
        </a:p>
      </dgm:t>
    </dgm:pt>
    <dgm:pt modelId="{D6706A74-8B7B-4552-93DE-A8EAF6569DD5}" type="parTrans" cxnId="{39CAE71F-89F2-4E75-B01C-1A24CF28C90F}">
      <dgm:prSet/>
      <dgm:spPr/>
      <dgm:t>
        <a:bodyPr/>
        <a:lstStyle/>
        <a:p>
          <a:endParaRPr lang="en-US"/>
        </a:p>
      </dgm:t>
    </dgm:pt>
    <dgm:pt modelId="{567DCD65-4619-4E1E-A2D4-5C5B8121E179}" type="sibTrans" cxnId="{39CAE71F-89F2-4E75-B01C-1A24CF28C90F}">
      <dgm:prSet/>
      <dgm:spPr/>
      <dgm:t>
        <a:bodyPr/>
        <a:lstStyle/>
        <a:p>
          <a:endParaRPr lang="en-US"/>
        </a:p>
      </dgm:t>
    </dgm:pt>
    <dgm:pt modelId="{77749435-B360-4AC4-A4E0-4534CA98D676}">
      <dgm:prSet/>
      <dgm:spPr/>
      <dgm:t>
        <a:bodyPr/>
        <a:lstStyle/>
        <a:p>
          <a:r>
            <a:rPr lang="en-US"/>
            <a:t>Tapestry (Affluent estates with Average age 45) </a:t>
          </a:r>
        </a:p>
      </dgm:t>
    </dgm:pt>
    <dgm:pt modelId="{0E8453D4-FD0E-4FC8-B967-A7C934FE1699}" type="parTrans" cxnId="{7740E28D-EE21-477B-BA20-D66B1BCCB271}">
      <dgm:prSet/>
      <dgm:spPr/>
      <dgm:t>
        <a:bodyPr/>
        <a:lstStyle/>
        <a:p>
          <a:endParaRPr lang="en-US"/>
        </a:p>
      </dgm:t>
    </dgm:pt>
    <dgm:pt modelId="{74F10908-B9DE-422D-8D7A-4870B67715DA}" type="sibTrans" cxnId="{7740E28D-EE21-477B-BA20-D66B1BCCB271}">
      <dgm:prSet/>
      <dgm:spPr/>
      <dgm:t>
        <a:bodyPr/>
        <a:lstStyle/>
        <a:p>
          <a:endParaRPr lang="en-US"/>
        </a:p>
      </dgm:t>
    </dgm:pt>
    <dgm:pt modelId="{65CAE52D-F466-AE45-85C9-870E773E11D0}" type="pres">
      <dgm:prSet presAssocID="{D71683C9-11D2-4D3F-AED1-DDA93D88AC4D}" presName="matrix" presStyleCnt="0">
        <dgm:presLayoutVars>
          <dgm:chMax val="1"/>
          <dgm:dir/>
          <dgm:resizeHandles val="exact"/>
        </dgm:presLayoutVars>
      </dgm:prSet>
      <dgm:spPr/>
    </dgm:pt>
    <dgm:pt modelId="{92776FA6-C149-4444-BEBE-6EE31289D956}" type="pres">
      <dgm:prSet presAssocID="{D71683C9-11D2-4D3F-AED1-DDA93D88AC4D}" presName="axisShape" presStyleLbl="bgShp" presStyleIdx="0" presStyleCnt="1"/>
      <dgm:spPr/>
    </dgm:pt>
    <dgm:pt modelId="{7E325395-7D06-8B4B-9DB7-A4D49541CA75}" type="pres">
      <dgm:prSet presAssocID="{D71683C9-11D2-4D3F-AED1-DDA93D88AC4D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98BFCEE-7D3C-714C-BA63-92FF2AB67CDD}" type="pres">
      <dgm:prSet presAssocID="{D71683C9-11D2-4D3F-AED1-DDA93D88AC4D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1A5288A-FFE4-BE45-91D8-54CEF264E107}" type="pres">
      <dgm:prSet presAssocID="{D71683C9-11D2-4D3F-AED1-DDA93D88AC4D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61C1F30-E812-054D-B8EA-53E1D8FBDB24}" type="pres">
      <dgm:prSet presAssocID="{D71683C9-11D2-4D3F-AED1-DDA93D88AC4D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9CAE71F-89F2-4E75-B01C-1A24CF28C90F}" srcId="{D71683C9-11D2-4D3F-AED1-DDA93D88AC4D}" destId="{FB4E352C-79AD-4F01-8C2A-60B0F8391F85}" srcOrd="2" destOrd="0" parTransId="{D6706A74-8B7B-4552-93DE-A8EAF6569DD5}" sibTransId="{567DCD65-4619-4E1E-A2D4-5C5B8121E179}"/>
    <dgm:cxn modelId="{FC94CF32-DEDB-EC4B-9F56-715E45FBF8B7}" type="presOf" srcId="{77749435-B360-4AC4-A4E0-4534CA98D676}" destId="{A61C1F30-E812-054D-B8EA-53E1D8FBDB24}" srcOrd="0" destOrd="0" presId="urn:microsoft.com/office/officeart/2005/8/layout/matrix2"/>
    <dgm:cxn modelId="{D0F03344-592A-3641-991D-33E84B30523D}" type="presOf" srcId="{FB4E352C-79AD-4F01-8C2A-60B0F8391F85}" destId="{71A5288A-FFE4-BE45-91D8-54CEF264E107}" srcOrd="0" destOrd="0" presId="urn:microsoft.com/office/officeart/2005/8/layout/matrix2"/>
    <dgm:cxn modelId="{9F649A6C-7813-4463-91AA-3B3893C71E3C}" srcId="{D71683C9-11D2-4D3F-AED1-DDA93D88AC4D}" destId="{2FA41B7B-5039-4533-9B7A-BE4F5FC7A8A7}" srcOrd="1" destOrd="0" parTransId="{B19B9334-E34F-49CB-B0E7-68446935BFF6}" sibTransId="{558854DF-3C1A-4FBA-A6A8-1433CBA9FC03}"/>
    <dgm:cxn modelId="{7740E28D-EE21-477B-BA20-D66B1BCCB271}" srcId="{D71683C9-11D2-4D3F-AED1-DDA93D88AC4D}" destId="{77749435-B360-4AC4-A4E0-4534CA98D676}" srcOrd="3" destOrd="0" parTransId="{0E8453D4-FD0E-4FC8-B967-A7C934FE1699}" sibTransId="{74F10908-B9DE-422D-8D7A-4870B67715DA}"/>
    <dgm:cxn modelId="{14D4479E-4F87-BC4F-B8DE-7C4C3C5422F3}" type="presOf" srcId="{3467F52C-42F6-4A66-AA60-65E7ABE375A1}" destId="{7E325395-7D06-8B4B-9DB7-A4D49541CA75}" srcOrd="0" destOrd="0" presId="urn:microsoft.com/office/officeart/2005/8/layout/matrix2"/>
    <dgm:cxn modelId="{9DC93AC3-668D-3745-A61E-A37F841458FD}" type="presOf" srcId="{D71683C9-11D2-4D3F-AED1-DDA93D88AC4D}" destId="{65CAE52D-F466-AE45-85C9-870E773E11D0}" srcOrd="0" destOrd="0" presId="urn:microsoft.com/office/officeart/2005/8/layout/matrix2"/>
    <dgm:cxn modelId="{C7704FD6-50AA-4646-90B9-927B30C050A7}" srcId="{D71683C9-11D2-4D3F-AED1-DDA93D88AC4D}" destId="{3467F52C-42F6-4A66-AA60-65E7ABE375A1}" srcOrd="0" destOrd="0" parTransId="{5DA2E327-EA5E-489E-9FAE-C1AFE3D811EB}" sibTransId="{0635A19C-5612-49AB-80F2-C4E737B08C28}"/>
    <dgm:cxn modelId="{11166EFC-EA52-F04D-8F00-4B05FF06A923}" type="presOf" srcId="{2FA41B7B-5039-4533-9B7A-BE4F5FC7A8A7}" destId="{598BFCEE-7D3C-714C-BA63-92FF2AB67CDD}" srcOrd="0" destOrd="0" presId="urn:microsoft.com/office/officeart/2005/8/layout/matrix2"/>
    <dgm:cxn modelId="{D39B1330-8B46-764D-A9A2-8D02BAD77EB8}" type="presParOf" srcId="{65CAE52D-F466-AE45-85C9-870E773E11D0}" destId="{92776FA6-C149-4444-BEBE-6EE31289D956}" srcOrd="0" destOrd="0" presId="urn:microsoft.com/office/officeart/2005/8/layout/matrix2"/>
    <dgm:cxn modelId="{8B55BBD6-C453-D14F-BE9C-8101404C69E3}" type="presParOf" srcId="{65CAE52D-F466-AE45-85C9-870E773E11D0}" destId="{7E325395-7D06-8B4B-9DB7-A4D49541CA75}" srcOrd="1" destOrd="0" presId="urn:microsoft.com/office/officeart/2005/8/layout/matrix2"/>
    <dgm:cxn modelId="{2FE54E2F-099B-6847-B61D-7E5B4E707431}" type="presParOf" srcId="{65CAE52D-F466-AE45-85C9-870E773E11D0}" destId="{598BFCEE-7D3C-714C-BA63-92FF2AB67CDD}" srcOrd="2" destOrd="0" presId="urn:microsoft.com/office/officeart/2005/8/layout/matrix2"/>
    <dgm:cxn modelId="{03DF4707-E960-A44B-9D73-936FDAE9BAF7}" type="presParOf" srcId="{65CAE52D-F466-AE45-85C9-870E773E11D0}" destId="{71A5288A-FFE4-BE45-91D8-54CEF264E107}" srcOrd="3" destOrd="0" presId="urn:microsoft.com/office/officeart/2005/8/layout/matrix2"/>
    <dgm:cxn modelId="{8652AFE5-6C03-2649-8BD7-8A4830AB2BA5}" type="presParOf" srcId="{65CAE52D-F466-AE45-85C9-870E773E11D0}" destId="{A61C1F30-E812-054D-B8EA-53E1D8FBDB24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13766-ECFD-D24C-AD8E-E13B4BCDFD90}">
      <dsp:nvSpPr>
        <dsp:cNvPr id="0" name=""/>
        <dsp:cNvSpPr/>
      </dsp:nvSpPr>
      <dsp:spPr>
        <a:xfrm rot="16200000">
          <a:off x="702" y="289619"/>
          <a:ext cx="4002285" cy="4002285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identify potential Top Walkers/Team Captains in with enough time before the Event date, to perform target  communication channels to attempt to motivate, at least, a self-donation.</a:t>
          </a:r>
        </a:p>
      </dsp:txBody>
      <dsp:txXfrm rot="5400000">
        <a:off x="702" y="1290190"/>
        <a:ext cx="3301885" cy="2001143"/>
      </dsp:txXfrm>
    </dsp:sp>
    <dsp:sp modelId="{9D0697BA-ADDE-694F-8B7D-7E7010B907CB}">
      <dsp:nvSpPr>
        <dsp:cNvPr id="0" name=""/>
        <dsp:cNvSpPr/>
      </dsp:nvSpPr>
      <dsp:spPr>
        <a:xfrm rot="5400000">
          <a:off x="4226611" y="289619"/>
          <a:ext cx="4002285" cy="4002285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shade val="80000"/>
                <a:hueOff val="306246"/>
                <a:satOff val="-4392"/>
                <a:lumOff val="256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306246"/>
                <a:satOff val="-4392"/>
                <a:lumOff val="256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Questions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bg1"/>
              </a:solidFill>
            </a:rPr>
            <a:t>What behaviors identify a potential Top Walkers  &amp; ideal Team Captains?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bg1"/>
              </a:solidFill>
            </a:rPr>
            <a:t>What secondary or tertiary elements affect this behavior?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bg1"/>
              </a:solidFill>
            </a:rPr>
            <a:t>Company-wide participant behavior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bg1"/>
              </a:solidFill>
            </a:rPr>
            <a:t>Team Captains/Top Walkers</a:t>
          </a:r>
        </a:p>
      </dsp:txBody>
      <dsp:txXfrm rot="-5400000">
        <a:off x="4927011" y="1290190"/>
        <a:ext cx="3301885" cy="2001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76FA6-C149-4444-BEBE-6EE31289D956}">
      <dsp:nvSpPr>
        <dsp:cNvPr id="0" name=""/>
        <dsp:cNvSpPr/>
      </dsp:nvSpPr>
      <dsp:spPr>
        <a:xfrm>
          <a:off x="1484304" y="0"/>
          <a:ext cx="5260992" cy="526099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25395-7D06-8B4B-9DB7-A4D49541CA75}">
      <dsp:nvSpPr>
        <dsp:cNvPr id="0" name=""/>
        <dsp:cNvSpPr/>
      </dsp:nvSpPr>
      <dsp:spPr>
        <a:xfrm>
          <a:off x="1826268" y="341964"/>
          <a:ext cx="2104396" cy="210439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Fundraising goal (Goal&gt;400)</a:t>
          </a:r>
        </a:p>
      </dsp:txBody>
      <dsp:txXfrm>
        <a:off x="1928996" y="444692"/>
        <a:ext cx="1898940" cy="1898940"/>
      </dsp:txXfrm>
    </dsp:sp>
    <dsp:sp modelId="{598BFCEE-7D3C-714C-BA63-92FF2AB67CDD}">
      <dsp:nvSpPr>
        <dsp:cNvPr id="0" name=""/>
        <dsp:cNvSpPr/>
      </dsp:nvSpPr>
      <dsp:spPr>
        <a:xfrm>
          <a:off x="4298934" y="341964"/>
          <a:ext cx="2104396" cy="2104396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Team captain (Yes/No)</a:t>
          </a:r>
        </a:p>
      </dsp:txBody>
      <dsp:txXfrm>
        <a:off x="4401662" y="444692"/>
        <a:ext cx="1898940" cy="1898940"/>
      </dsp:txXfrm>
    </dsp:sp>
    <dsp:sp modelId="{71A5288A-FFE4-BE45-91D8-54CEF264E107}">
      <dsp:nvSpPr>
        <dsp:cNvPr id="0" name=""/>
        <dsp:cNvSpPr/>
      </dsp:nvSpPr>
      <dsp:spPr>
        <a:xfrm>
          <a:off x="1826268" y="2814630"/>
          <a:ext cx="2104396" cy="2104396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Registration Gift (Yes/No)</a:t>
          </a:r>
        </a:p>
      </dsp:txBody>
      <dsp:txXfrm>
        <a:off x="1928996" y="2917358"/>
        <a:ext cx="1898940" cy="1898940"/>
      </dsp:txXfrm>
    </dsp:sp>
    <dsp:sp modelId="{A61C1F30-E812-054D-B8EA-53E1D8FBDB24}">
      <dsp:nvSpPr>
        <dsp:cNvPr id="0" name=""/>
        <dsp:cNvSpPr/>
      </dsp:nvSpPr>
      <dsp:spPr>
        <a:xfrm>
          <a:off x="4298934" y="2814630"/>
          <a:ext cx="2104396" cy="2104396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Tapestry (Affluent estates with Average age 45) </a:t>
          </a:r>
        </a:p>
      </dsp:txBody>
      <dsp:txXfrm>
        <a:off x="4401662" y="2917358"/>
        <a:ext cx="1898940" cy="1898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607E7-392A-40B8-8961-F84552A11992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927AD-9EA6-4B06-8CEB-98423166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5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927AD-9EA6-4B06-8CEB-9842316634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01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9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80" y="1071880"/>
            <a:ext cx="8219440" cy="675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9920"/>
            <a:ext cx="8229600" cy="45821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5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3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4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87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9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3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4560C-E380-1943-B5D7-49A23CA338C0}" type="datetimeFigureOut">
              <a:rPr lang="en-US" smtClean="0"/>
              <a:pPr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OM_Powerpoin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16164-B243-478B-BE36-D1681801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sz="1500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6F6886-5DCD-4BB6-8EAB-2F1D065B5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4800" dirty="0"/>
              <a:t>ANALYTICS PRACTICUM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CEAD39E-54C8-4399-97BB-7361EF46D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451" y="1144588"/>
            <a:ext cx="7393097" cy="53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4" y="1900238"/>
            <a:ext cx="7384091" cy="4581525"/>
          </a:xfrm>
        </p:spPr>
      </p:pic>
    </p:spTree>
    <p:extLst>
      <p:ext uri="{BB962C8B-B14F-4D97-AF65-F5344CB8AC3E}">
        <p14:creationId xmlns:p14="http://schemas.microsoft.com/office/powerpoint/2010/main" val="335671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33B834-7771-43DF-82D8-1ED4B846C629}"/>
              </a:ext>
            </a:extLst>
          </p:cNvPr>
          <p:cNvSpPr txBox="1"/>
          <p:nvPr/>
        </p:nvSpPr>
        <p:spPr>
          <a:xfrm>
            <a:off x="2229438" y="948870"/>
            <a:ext cx="59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Walker Prediction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8B6831-CF1C-49D6-8B66-A5B8813497AA}"/>
              </a:ext>
            </a:extLst>
          </p:cNvPr>
          <p:cNvSpPr txBox="1"/>
          <p:nvPr/>
        </p:nvSpPr>
        <p:spPr>
          <a:xfrm>
            <a:off x="301656" y="1419346"/>
            <a:ext cx="596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Workflow for the Predictive Model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6F81A3-5956-4894-ACC9-C883291C1713}"/>
              </a:ext>
            </a:extLst>
          </p:cNvPr>
          <p:cNvSpPr/>
          <p:nvPr/>
        </p:nvSpPr>
        <p:spPr>
          <a:xfrm>
            <a:off x="1158240" y="2202180"/>
            <a:ext cx="1242060" cy="4762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</a:t>
            </a:r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F0D78C-27C5-4B50-94F8-D93BB67CBD09}"/>
              </a:ext>
            </a:extLst>
          </p:cNvPr>
          <p:cNvSpPr/>
          <p:nvPr/>
        </p:nvSpPr>
        <p:spPr>
          <a:xfrm>
            <a:off x="2833303" y="2202180"/>
            <a:ext cx="1242060" cy="4762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Cleaning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754E9D-1CD1-4BCA-BD85-35B77FFF45D5}"/>
              </a:ext>
            </a:extLst>
          </p:cNvPr>
          <p:cNvSpPr/>
          <p:nvPr/>
        </p:nvSpPr>
        <p:spPr>
          <a:xfrm>
            <a:off x="4616382" y="2202180"/>
            <a:ext cx="1411037" cy="4762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Exploration</a:t>
            </a:r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86F6C75-CCA1-4E6F-BA74-FA650EBFC194}"/>
              </a:ext>
            </a:extLst>
          </p:cNvPr>
          <p:cNvSpPr/>
          <p:nvPr/>
        </p:nvSpPr>
        <p:spPr>
          <a:xfrm>
            <a:off x="4616382" y="2907030"/>
            <a:ext cx="1411036" cy="397743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Segregation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E4F6270-675E-4F9A-8CAA-00049FA0A467}"/>
              </a:ext>
            </a:extLst>
          </p:cNvPr>
          <p:cNvSpPr/>
          <p:nvPr/>
        </p:nvSpPr>
        <p:spPr>
          <a:xfrm>
            <a:off x="4616382" y="3977640"/>
            <a:ext cx="1411037" cy="4762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Modeling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69358D-2A18-4FB6-8AB5-77222BF480E6}"/>
              </a:ext>
            </a:extLst>
          </p:cNvPr>
          <p:cNvSpPr/>
          <p:nvPr/>
        </p:nvSpPr>
        <p:spPr>
          <a:xfrm>
            <a:off x="2833303" y="4823460"/>
            <a:ext cx="1411037" cy="4762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SVM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34B7F0-1AA1-40FD-BC36-BFAF62B89115}"/>
              </a:ext>
            </a:extLst>
          </p:cNvPr>
          <p:cNvSpPr/>
          <p:nvPr/>
        </p:nvSpPr>
        <p:spPr>
          <a:xfrm>
            <a:off x="6534733" y="4823460"/>
            <a:ext cx="1411037" cy="4762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XgBoost</a:t>
            </a:r>
            <a:endParaRPr lang="en-US" sz="1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4E4B05B-56B0-44DA-8A1E-4E66C055A84A}"/>
              </a:ext>
            </a:extLst>
          </p:cNvPr>
          <p:cNvSpPr/>
          <p:nvPr/>
        </p:nvSpPr>
        <p:spPr>
          <a:xfrm>
            <a:off x="4616380" y="4823460"/>
            <a:ext cx="1411037" cy="4762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Random Forest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0C52E2-6EAD-45AB-884F-50E282EBE422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2400300" y="2440305"/>
            <a:ext cx="4330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6DFB34-A1A9-41D1-B3B6-C48910E5E791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075363" y="2440305"/>
            <a:ext cx="5410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26FBB7-4E13-4FC2-B11F-FE38B923F776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5321900" y="2678430"/>
            <a:ext cx="1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032331-BE19-4338-83A1-8CB4F5AC1AFE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5321900" y="3304773"/>
            <a:ext cx="1" cy="672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274B21-C0A2-45B8-A2C6-0CF7224C5677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 flipH="1">
            <a:off x="5321899" y="4453890"/>
            <a:ext cx="2" cy="369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6FB1DF3-0730-4DF0-9C92-A7A0ECB98A8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538822" y="4453890"/>
            <a:ext cx="1783079" cy="369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D760C6D-8BAC-402F-BE29-C3D1335F8A48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321901" y="4453890"/>
            <a:ext cx="1918351" cy="369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9E20375-B274-4B39-AD12-CDF623D8C169}"/>
              </a:ext>
            </a:extLst>
          </p:cNvPr>
          <p:cNvSpPr/>
          <p:nvPr/>
        </p:nvSpPr>
        <p:spPr>
          <a:xfrm>
            <a:off x="4022023" y="3555280"/>
            <a:ext cx="1022417" cy="238126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 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7F756E1-FC76-4484-8AE8-C45F6C0D3F53}"/>
              </a:ext>
            </a:extLst>
          </p:cNvPr>
          <p:cNvSpPr/>
          <p:nvPr/>
        </p:nvSpPr>
        <p:spPr>
          <a:xfrm>
            <a:off x="5626033" y="3555280"/>
            <a:ext cx="1022417" cy="238126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9DD977-EAA0-4852-A5CB-F2C38E037BBD}"/>
              </a:ext>
            </a:extLst>
          </p:cNvPr>
          <p:cNvCxnSpPr>
            <a:stCxn id="57" idx="3"/>
          </p:cNvCxnSpPr>
          <p:nvPr/>
        </p:nvCxnSpPr>
        <p:spPr>
          <a:xfrm>
            <a:off x="5044440" y="3674343"/>
            <a:ext cx="2774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E238485-2FB2-488C-B0CF-0879334FA6D9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5321901" y="3674343"/>
            <a:ext cx="3041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5D22608-9913-4A64-9537-F8BCF423F657}"/>
              </a:ext>
            </a:extLst>
          </p:cNvPr>
          <p:cNvSpPr/>
          <p:nvPr/>
        </p:nvSpPr>
        <p:spPr>
          <a:xfrm>
            <a:off x="1050226" y="4823460"/>
            <a:ext cx="1411037" cy="4762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Logistic Regression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1F8919-925E-41E1-BD27-E76C0177AD77}"/>
              </a:ext>
            </a:extLst>
          </p:cNvPr>
          <p:cNvCxnSpPr>
            <a:cxnSpLocks/>
            <a:stCxn id="29" idx="2"/>
            <a:endCxn id="24" idx="0"/>
          </p:cNvCxnSpPr>
          <p:nvPr/>
        </p:nvCxnSpPr>
        <p:spPr>
          <a:xfrm flipH="1">
            <a:off x="1755745" y="4453890"/>
            <a:ext cx="3566156" cy="369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631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33B834-7771-43DF-82D8-1ED4B846C629}"/>
              </a:ext>
            </a:extLst>
          </p:cNvPr>
          <p:cNvSpPr txBox="1"/>
          <p:nvPr/>
        </p:nvSpPr>
        <p:spPr>
          <a:xfrm>
            <a:off x="2229438" y="1124130"/>
            <a:ext cx="59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Walker Prediction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70EA3-4E18-4D31-8A98-5B402E5090C0}"/>
              </a:ext>
            </a:extLst>
          </p:cNvPr>
          <p:cNvSpPr txBox="1"/>
          <p:nvPr/>
        </p:nvSpPr>
        <p:spPr>
          <a:xfrm>
            <a:off x="353505" y="1908928"/>
            <a:ext cx="618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Variables used in the model are: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30ACF-C0C9-4E2A-8C4E-60934877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410"/>
            <a:ext cx="9144000" cy="29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8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A7D581-C130-4924-B88A-614B17CC4261}"/>
              </a:ext>
            </a:extLst>
          </p:cNvPr>
          <p:cNvSpPr txBox="1"/>
          <p:nvPr/>
        </p:nvSpPr>
        <p:spPr>
          <a:xfrm>
            <a:off x="2832755" y="1074656"/>
            <a:ext cx="4854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Classification Models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B50ED8-8A6A-454E-A246-806DB47360DB}"/>
              </a:ext>
            </a:extLst>
          </p:cNvPr>
          <p:cNvSpPr/>
          <p:nvPr/>
        </p:nvSpPr>
        <p:spPr>
          <a:xfrm>
            <a:off x="197966" y="1819373"/>
            <a:ext cx="2130455" cy="454372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2BA086-B6A1-4293-B160-9B10767CE44D}"/>
              </a:ext>
            </a:extLst>
          </p:cNvPr>
          <p:cNvSpPr/>
          <p:nvPr/>
        </p:nvSpPr>
        <p:spPr>
          <a:xfrm>
            <a:off x="2483969" y="1819373"/>
            <a:ext cx="2103751" cy="454372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ADB738-1767-48DF-84A6-D4BF85B82F44}"/>
              </a:ext>
            </a:extLst>
          </p:cNvPr>
          <p:cNvSpPr/>
          <p:nvPr/>
        </p:nvSpPr>
        <p:spPr>
          <a:xfrm>
            <a:off x="7032395" y="1776953"/>
            <a:ext cx="2010269" cy="454372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BD7DF-2D01-4297-8408-E2B38E308402}"/>
              </a:ext>
            </a:extLst>
          </p:cNvPr>
          <p:cNvSpPr txBox="1"/>
          <p:nvPr/>
        </p:nvSpPr>
        <p:spPr>
          <a:xfrm>
            <a:off x="197966" y="1974915"/>
            <a:ext cx="226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006BD-532B-49E2-A48E-C64FB2F1C595}"/>
              </a:ext>
            </a:extLst>
          </p:cNvPr>
          <p:cNvSpPr txBox="1"/>
          <p:nvPr/>
        </p:nvSpPr>
        <p:spPr>
          <a:xfrm>
            <a:off x="2003205" y="1979625"/>
            <a:ext cx="277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SVM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1073A-84F2-4480-AF65-8A24CF1FB689}"/>
              </a:ext>
            </a:extLst>
          </p:cNvPr>
          <p:cNvSpPr txBox="1"/>
          <p:nvPr/>
        </p:nvSpPr>
        <p:spPr>
          <a:xfrm>
            <a:off x="7337590" y="1974915"/>
            <a:ext cx="226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XgBoost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B8E38-1711-41CB-BD23-AC10B27F6DFB}"/>
              </a:ext>
            </a:extLst>
          </p:cNvPr>
          <p:cNvSpPr txBox="1"/>
          <p:nvPr/>
        </p:nvSpPr>
        <p:spPr>
          <a:xfrm>
            <a:off x="141408" y="2499789"/>
            <a:ext cx="2267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Confusion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7339D-B012-475E-95F3-F3B406459772}"/>
              </a:ext>
            </a:extLst>
          </p:cNvPr>
          <p:cNvSpPr txBox="1"/>
          <p:nvPr/>
        </p:nvSpPr>
        <p:spPr>
          <a:xfrm>
            <a:off x="2434486" y="2499789"/>
            <a:ext cx="2267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Confusion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10851-CA4D-4575-944C-FC78319F18B2}"/>
              </a:ext>
            </a:extLst>
          </p:cNvPr>
          <p:cNvSpPr txBox="1"/>
          <p:nvPr/>
        </p:nvSpPr>
        <p:spPr>
          <a:xfrm>
            <a:off x="6968764" y="2499788"/>
            <a:ext cx="2267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Confusion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E0A8A-5C78-4073-8236-1A6D8617F353}"/>
              </a:ext>
            </a:extLst>
          </p:cNvPr>
          <p:cNvSpPr txBox="1"/>
          <p:nvPr/>
        </p:nvSpPr>
        <p:spPr>
          <a:xfrm>
            <a:off x="301658" y="4440025"/>
            <a:ext cx="2531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Accuracy:  0.9372</a:t>
            </a:r>
          </a:p>
          <a:p>
            <a:endParaRPr lang="en-US" sz="1400" b="1" dirty="0"/>
          </a:p>
          <a:p>
            <a:r>
              <a:rPr lang="en-US" sz="1400" b="1" dirty="0"/>
              <a:t>Recall: 0.2989</a:t>
            </a:r>
          </a:p>
          <a:p>
            <a:endParaRPr lang="en-US" sz="1400" b="1" dirty="0"/>
          </a:p>
          <a:p>
            <a:r>
              <a:rPr lang="en-US" sz="1400" b="1" dirty="0"/>
              <a:t>Precision: 0.67085</a:t>
            </a:r>
          </a:p>
          <a:p>
            <a:endParaRPr lang="en-US" sz="1400" b="1" dirty="0"/>
          </a:p>
          <a:p>
            <a:r>
              <a:rPr lang="en-US" sz="1400" b="1" dirty="0"/>
              <a:t>F measure: 0.4136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2EBFC4-1632-4582-A641-73C5F43E201F}"/>
              </a:ext>
            </a:extLst>
          </p:cNvPr>
          <p:cNvSpPr txBox="1"/>
          <p:nvPr/>
        </p:nvSpPr>
        <p:spPr>
          <a:xfrm>
            <a:off x="2547595" y="4440025"/>
            <a:ext cx="2531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Accuracy:  0.9386</a:t>
            </a:r>
          </a:p>
          <a:p>
            <a:endParaRPr lang="en-US" sz="1400" b="1" dirty="0"/>
          </a:p>
          <a:p>
            <a:r>
              <a:rPr lang="en-US" sz="1400" b="1" dirty="0"/>
              <a:t>Recall: 0.3</a:t>
            </a:r>
          </a:p>
          <a:p>
            <a:endParaRPr lang="en-US" sz="1400" b="1" dirty="0"/>
          </a:p>
          <a:p>
            <a:r>
              <a:rPr lang="en-US" sz="1400" b="1" dirty="0"/>
              <a:t>Precision: 0.699</a:t>
            </a:r>
          </a:p>
          <a:p>
            <a:endParaRPr lang="en-US" sz="1400" b="1" dirty="0"/>
          </a:p>
          <a:p>
            <a:r>
              <a:rPr lang="en-US" sz="1400" b="1" dirty="0"/>
              <a:t>F measure: 0.42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9F75D-EBF6-403D-AA11-81512A40D8CD}"/>
              </a:ext>
            </a:extLst>
          </p:cNvPr>
          <p:cNvSpPr txBox="1"/>
          <p:nvPr/>
        </p:nvSpPr>
        <p:spPr>
          <a:xfrm>
            <a:off x="7044180" y="4440025"/>
            <a:ext cx="2531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Accuracy:  0.9388</a:t>
            </a:r>
          </a:p>
          <a:p>
            <a:endParaRPr lang="en-US" sz="1400" b="1" dirty="0"/>
          </a:p>
          <a:p>
            <a:r>
              <a:rPr lang="en-US" sz="1400" b="1" dirty="0"/>
              <a:t>Recall:  0.696</a:t>
            </a:r>
          </a:p>
          <a:p>
            <a:endParaRPr lang="en-US" sz="1400" b="1" dirty="0"/>
          </a:p>
          <a:p>
            <a:r>
              <a:rPr lang="en-US" sz="1400" b="1" dirty="0"/>
              <a:t>Precision: 0.946</a:t>
            </a:r>
          </a:p>
          <a:p>
            <a:endParaRPr lang="en-US" sz="1400" b="1" dirty="0"/>
          </a:p>
          <a:p>
            <a:r>
              <a:rPr lang="en-US" sz="1400" b="1" dirty="0"/>
              <a:t>F measure:0.8019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667C96-2536-4F04-A5FC-338F681D5FDD}"/>
              </a:ext>
            </a:extLst>
          </p:cNvPr>
          <p:cNvSpPr/>
          <p:nvPr/>
        </p:nvSpPr>
        <p:spPr>
          <a:xfrm>
            <a:off x="4795104" y="1802092"/>
            <a:ext cx="2010269" cy="454372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26AC25-8145-4ECF-9C41-587B4606EF92}"/>
              </a:ext>
            </a:extLst>
          </p:cNvPr>
          <p:cNvSpPr txBox="1"/>
          <p:nvPr/>
        </p:nvSpPr>
        <p:spPr>
          <a:xfrm>
            <a:off x="4600681" y="1995341"/>
            <a:ext cx="226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Random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9F43FD-DEFD-48C9-A761-BDCDE92C48DC}"/>
              </a:ext>
            </a:extLst>
          </p:cNvPr>
          <p:cNvSpPr txBox="1"/>
          <p:nvPr/>
        </p:nvSpPr>
        <p:spPr>
          <a:xfrm>
            <a:off x="4698478" y="2520214"/>
            <a:ext cx="2267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Confusion Matrix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E4AC43-939A-474D-B7AE-A8E89BB95CC5}"/>
              </a:ext>
            </a:extLst>
          </p:cNvPr>
          <p:cNvSpPr txBox="1"/>
          <p:nvPr/>
        </p:nvSpPr>
        <p:spPr>
          <a:xfrm>
            <a:off x="4773894" y="4460451"/>
            <a:ext cx="2531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Accuracy:  0.93</a:t>
            </a:r>
          </a:p>
          <a:p>
            <a:endParaRPr lang="en-US" sz="1400" b="1" dirty="0"/>
          </a:p>
          <a:p>
            <a:r>
              <a:rPr lang="en-US" sz="1400" b="1" dirty="0"/>
              <a:t>Recall: 0.5216</a:t>
            </a:r>
          </a:p>
          <a:p>
            <a:endParaRPr lang="en-US" sz="1400" b="1" dirty="0"/>
          </a:p>
          <a:p>
            <a:r>
              <a:rPr lang="en-US" sz="1400" b="1" dirty="0"/>
              <a:t>Precision: 0.5314</a:t>
            </a:r>
          </a:p>
          <a:p>
            <a:endParaRPr lang="en-US" sz="1400" b="1" dirty="0"/>
          </a:p>
          <a:p>
            <a:r>
              <a:rPr lang="en-US" sz="1400" b="1" dirty="0"/>
              <a:t>F measure: 0.5264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C7BCE-74B0-44D0-A4AF-FC52DF47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90" y="2997057"/>
            <a:ext cx="1598875" cy="647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FA8B4-F381-493A-A4B4-4090CC87B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66" y="2979858"/>
            <a:ext cx="1428065" cy="6887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11C34E-EA33-40A4-84AF-F928CCC1A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685" y="2979858"/>
            <a:ext cx="1629757" cy="6701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8F6A03-3E84-4934-980B-8FF5519012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6" t="77536" r="83763" b="10184"/>
          <a:stretch/>
        </p:blipFill>
        <p:spPr>
          <a:xfrm>
            <a:off x="7224866" y="3000958"/>
            <a:ext cx="1471363" cy="6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5A3145-F0DB-4675-ABB8-795C2B258911}"/>
              </a:ext>
            </a:extLst>
          </p:cNvPr>
          <p:cNvSpPr txBox="1"/>
          <p:nvPr/>
        </p:nvSpPr>
        <p:spPr>
          <a:xfrm>
            <a:off x="1899502" y="1201917"/>
            <a:ext cx="600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Model Comparison: ROC Chart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AF461-DDED-4E12-AC81-39D3DFB7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7038"/>
            <a:ext cx="9144000" cy="475985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AAC395-FC1C-4AC3-BF90-1B771CE30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852023"/>
              </p:ext>
            </p:extLst>
          </p:nvPr>
        </p:nvGraphicFramePr>
        <p:xfrm>
          <a:off x="5577525" y="4347590"/>
          <a:ext cx="2331564" cy="13273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5762">
                  <a:extLst>
                    <a:ext uri="{9D8B030D-6E8A-4147-A177-3AD203B41FA5}">
                      <a16:colId xmlns:a16="http://schemas.microsoft.com/office/drawing/2014/main" val="2735458249"/>
                    </a:ext>
                  </a:extLst>
                </a:gridCol>
                <a:gridCol w="1055802">
                  <a:extLst>
                    <a:ext uri="{9D8B030D-6E8A-4147-A177-3AD203B41FA5}">
                      <a16:colId xmlns:a16="http://schemas.microsoft.com/office/drawing/2014/main" val="3363007382"/>
                    </a:ext>
                  </a:extLst>
                </a:gridCol>
              </a:tblGrid>
              <a:tr h="265469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49694"/>
                  </a:ext>
                </a:extLst>
              </a:tr>
              <a:tr h="265469">
                <a:tc>
                  <a:txBody>
                    <a:bodyPr/>
                    <a:lstStyle/>
                    <a:p>
                      <a:r>
                        <a:rPr lang="en-US" sz="105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0.881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17529"/>
                  </a:ext>
                </a:extLst>
              </a:tr>
              <a:tr h="265469">
                <a:tc>
                  <a:txBody>
                    <a:bodyPr/>
                    <a:lstStyle/>
                    <a:p>
                      <a:r>
                        <a:rPr lang="en-US" sz="105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96728"/>
                  </a:ext>
                </a:extLst>
              </a:tr>
              <a:tr h="265469">
                <a:tc>
                  <a:txBody>
                    <a:bodyPr/>
                    <a:lstStyle/>
                    <a:p>
                      <a:r>
                        <a:rPr lang="en-US" sz="105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0.876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523871"/>
                  </a:ext>
                </a:extLst>
              </a:tr>
              <a:tr h="265469">
                <a:tc>
                  <a:txBody>
                    <a:bodyPr/>
                    <a:lstStyle/>
                    <a:p>
                      <a:r>
                        <a:rPr lang="en-US" sz="1050" dirty="0" err="1"/>
                        <a:t>Xgboost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0.893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9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073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80FE11-6268-4504-99C7-2920EA2E7E88}"/>
              </a:ext>
            </a:extLst>
          </p:cNvPr>
          <p:cNvSpPr txBox="1"/>
          <p:nvPr/>
        </p:nvSpPr>
        <p:spPr>
          <a:xfrm>
            <a:off x="2907030" y="1013460"/>
            <a:ext cx="3192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Feature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A970D-6950-41BF-A44B-2FEDDD18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" y="1756805"/>
            <a:ext cx="9144000" cy="42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3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95FE-EE6B-4F02-AC58-C2DC22CE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who a top walker 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8571F-AC39-4A54-872D-795DA353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2" y="1858944"/>
            <a:ext cx="1759490" cy="4189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63584-73D6-4F79-BE1B-B327C3A213E7}"/>
              </a:ext>
            </a:extLst>
          </p:cNvPr>
          <p:cNvSpPr txBox="1"/>
          <p:nvPr/>
        </p:nvSpPr>
        <p:spPr>
          <a:xfrm>
            <a:off x="195322" y="6048856"/>
            <a:ext cx="181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set &gt;400 Top walker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4550E-FC96-4D6C-B903-26F8AA48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911" y="1860505"/>
            <a:ext cx="1997764" cy="41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FC79F-A1C4-4A49-8FF3-AD2454BC759F}"/>
              </a:ext>
            </a:extLst>
          </p:cNvPr>
          <p:cNvSpPr txBox="1"/>
          <p:nvPr/>
        </p:nvSpPr>
        <p:spPr>
          <a:xfrm>
            <a:off x="2287050" y="6048856"/>
            <a:ext cx="267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walkers with goal&gt;400 –team captains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8EADE2-9F72-499A-A797-8207A6A7D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140" y="1827528"/>
            <a:ext cx="1956170" cy="4186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EA2B9D-64C7-43FA-87E2-12C22F437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007" y="1747520"/>
            <a:ext cx="2025642" cy="42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61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CDC5E72-6A03-449C-B8DD-C3D77B1B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97" y="1209074"/>
            <a:ext cx="2562690" cy="5571066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7EBCE67-E7CC-44EE-A8D4-BE4CB20C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12" y="1171367"/>
            <a:ext cx="26044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B40A6E8-3582-4D75-810C-33EE52876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738" y="1163638"/>
            <a:ext cx="5596523" cy="53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7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050852-FF59-4298-8E18-EBDD3677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1593130"/>
            <a:ext cx="8219440" cy="154390"/>
          </a:xfrm>
        </p:spPr>
        <p:txBody>
          <a:bodyPr>
            <a:normAutofit fontScale="90000"/>
          </a:bodyPr>
          <a:lstStyle/>
          <a:p>
            <a:r>
              <a:rPr lang="en-US" dirty="0"/>
              <a:t>Top walker/Team Captain Analysis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71CD59-5C46-47E9-9C5D-0C98BC30D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Who- individuals raising more than $1,000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What- make up only 5% of participants but account for 56% of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-A 5% increase in Top Walkers would equate to ~$1.3 million in revenue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41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2C48257-C6BB-4D50-A878-789700F9EB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570494"/>
              </p:ext>
            </p:extLst>
          </p:nvPr>
        </p:nvGraphicFramePr>
        <p:xfrm>
          <a:off x="457200" y="1220772"/>
          <a:ext cx="8229600" cy="5260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2177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D3BB-2287-4CB9-9ACF-39A099D5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4BB6-1090-4D93-AE90-72CEBB541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Fundraising Goal Setting</a:t>
            </a:r>
          </a:p>
          <a:p>
            <a:r>
              <a:rPr lang="en-US" dirty="0"/>
              <a:t>Identify Loyal Top Walkers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3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3C7C-14FF-4DB7-8AB3-1B684099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18732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Market Analysis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56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7376" y="1321685"/>
            <a:ext cx="7886700" cy="379374"/>
          </a:xfrm>
        </p:spPr>
        <p:txBody>
          <a:bodyPr>
            <a:normAutofit fontScale="90000"/>
          </a:bodyPr>
          <a:lstStyle/>
          <a:p>
            <a:r>
              <a:rPr lang="en-US" dirty="0"/>
              <a:t>Need for Market Analysis?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Which events are driving the AHA revenue?</a:t>
            </a:r>
          </a:p>
          <a:p>
            <a:r>
              <a:rPr lang="en-US" sz="2400" dirty="0"/>
              <a:t>Which other event could bring more revenue ?</a:t>
            </a:r>
          </a:p>
          <a:p>
            <a:r>
              <a:rPr lang="en-US" sz="2400" dirty="0"/>
              <a:t>Determine untouched markets to increase the revenue</a:t>
            </a:r>
          </a:p>
          <a:p>
            <a:r>
              <a:rPr lang="en-US" sz="2400" dirty="0"/>
              <a:t>Recommended events based on neighborhood events</a:t>
            </a:r>
          </a:p>
        </p:txBody>
      </p:sp>
    </p:spTree>
    <p:extLst>
      <p:ext uri="{BB962C8B-B14F-4D97-AF65-F5344CB8AC3E}">
        <p14:creationId xmlns:p14="http://schemas.microsoft.com/office/powerpoint/2010/main" val="3822486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1151540"/>
            <a:ext cx="7886700" cy="398692"/>
          </a:xfrm>
        </p:spPr>
        <p:txBody>
          <a:bodyPr>
            <a:noAutofit/>
          </a:bodyPr>
          <a:lstStyle/>
          <a:p>
            <a:r>
              <a:rPr lang="en-US" sz="3600" dirty="0"/>
              <a:t>Main factors driving the AHA revenue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Total Revenues from the events in </a:t>
            </a:r>
          </a:p>
          <a:p>
            <a:r>
              <a:rPr lang="en-US" sz="2000" dirty="0"/>
              <a:t>2013 - $172 million</a:t>
            </a:r>
          </a:p>
          <a:p>
            <a:r>
              <a:rPr lang="en-US" sz="2000" dirty="0"/>
              <a:t>2014 - $189 million</a:t>
            </a:r>
          </a:p>
          <a:p>
            <a:r>
              <a:rPr lang="en-US" sz="2000" dirty="0"/>
              <a:t>2015 - $199 million</a:t>
            </a:r>
          </a:p>
          <a:p>
            <a:r>
              <a:rPr lang="en-US" sz="2000" dirty="0"/>
              <a:t>2016 - $215 million </a:t>
            </a:r>
          </a:p>
          <a:p>
            <a:endParaRPr lang="en-US" sz="2000" dirty="0"/>
          </a:p>
          <a:p>
            <a:r>
              <a:rPr lang="en-US" sz="2000" dirty="0"/>
              <a:t>Recommendation:-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1400" dirty="0"/>
              <a:t>Preforming this events more will increase the revenue for sure in all states. Frequency of these events should increase. </a:t>
            </a:r>
            <a:endParaRPr lang="en-US" sz="12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18127929"/>
              </p:ext>
            </p:extLst>
          </p:nvPr>
        </p:nvGraphicFramePr>
        <p:xfrm>
          <a:off x="433633" y="1600200"/>
          <a:ext cx="4289196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9270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43424"/>
            <a:ext cx="7886700" cy="3670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other potential events?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226469"/>
            <a:ext cx="3886200" cy="3263503"/>
          </a:xfrm>
        </p:spPr>
        <p:txBody>
          <a:bodyPr>
            <a:normAutofit/>
          </a:bodyPr>
          <a:lstStyle/>
          <a:p>
            <a:r>
              <a:rPr lang="en-US" dirty="0"/>
              <a:t>Corporate Donations – </a:t>
            </a:r>
          </a:p>
          <a:p>
            <a:r>
              <a:rPr lang="en-US" sz="1125" dirty="0"/>
              <a:t>2013 - $366,665</a:t>
            </a:r>
          </a:p>
          <a:p>
            <a:r>
              <a:rPr lang="en-US" sz="1125" dirty="0"/>
              <a:t>2014 - $344,142</a:t>
            </a:r>
          </a:p>
          <a:p>
            <a:r>
              <a:rPr lang="en-US" sz="1125" dirty="0"/>
              <a:t>2015 - $125,344</a:t>
            </a:r>
          </a:p>
          <a:p>
            <a:r>
              <a:rPr lang="en-US" sz="1125" dirty="0"/>
              <a:t>2016 - $144,548</a:t>
            </a:r>
          </a:p>
          <a:p>
            <a:endParaRPr lang="en-US" sz="1125" dirty="0"/>
          </a:p>
          <a:p>
            <a:endParaRPr lang="en-US" sz="1125" dirty="0"/>
          </a:p>
          <a:p>
            <a:r>
              <a:rPr lang="en-US" sz="2000" dirty="0"/>
              <a:t>Considering the Corporate Donations as one of the potential event and focusing on it.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42372589"/>
              </p:ext>
            </p:extLst>
          </p:nvPr>
        </p:nvGraphicFramePr>
        <p:xfrm>
          <a:off x="358219" y="1885360"/>
          <a:ext cx="4331616" cy="4718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289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675" y="1168050"/>
            <a:ext cx="7886700" cy="367063"/>
          </a:xfrm>
        </p:spPr>
        <p:txBody>
          <a:bodyPr>
            <a:normAutofit fontScale="90000"/>
          </a:bodyPr>
          <a:lstStyle/>
          <a:p>
            <a:r>
              <a:rPr lang="en-US" dirty="0"/>
              <a:t>Corporate Donations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500" dirty="0"/>
              <a:t>Top 5 Markets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500" dirty="0"/>
              <a:t>Example: Untouched Markets in Corporate Donations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6683887"/>
              </p:ext>
            </p:extLst>
          </p:nvPr>
        </p:nvGraphicFramePr>
        <p:xfrm>
          <a:off x="159153" y="2109174"/>
          <a:ext cx="4485871" cy="3881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15314666"/>
              </p:ext>
            </p:extLst>
          </p:nvPr>
        </p:nvGraphicFramePr>
        <p:xfrm>
          <a:off x="4943071" y="2174875"/>
          <a:ext cx="3645304" cy="4198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5304">
                  <a:extLst>
                    <a:ext uri="{9D8B030D-6E8A-4147-A177-3AD203B41FA5}">
                      <a16:colId xmlns:a16="http://schemas.microsoft.com/office/drawing/2014/main" val="4007721497"/>
                    </a:ext>
                  </a:extLst>
                </a:gridCol>
              </a:tblGrid>
              <a:tr h="44822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Indianapolis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54491121"/>
                  </a:ext>
                </a:extLst>
              </a:tr>
              <a:tr h="44822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Detroit Metropolitan Area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808792877"/>
                  </a:ext>
                </a:extLst>
              </a:tr>
              <a:tr h="44822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Norfolk City in Virginia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77142863"/>
                  </a:ext>
                </a:extLst>
              </a:tr>
              <a:tr h="44822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High Point City in North Carolina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54183455"/>
                  </a:ext>
                </a:extLst>
              </a:tr>
              <a:tr h="44822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Nampa City in Idaho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476257058"/>
                  </a:ext>
                </a:extLst>
              </a:tr>
              <a:tr h="44822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Lancaster City in Texas</a:t>
                      </a:r>
                    </a:p>
                    <a:p>
                      <a:pPr algn="l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we could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 events in this markets as well we will have a significant amount of donations.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459024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213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5" y="1693523"/>
            <a:ext cx="8817103" cy="5107916"/>
          </a:xfrm>
        </p:spPr>
      </p:pic>
    </p:spTree>
    <p:extLst>
      <p:ext uri="{BB962C8B-B14F-4D97-AF65-F5344CB8AC3E}">
        <p14:creationId xmlns:p14="http://schemas.microsoft.com/office/powerpoint/2010/main" val="1249423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4074"/>
            <a:ext cx="7886700" cy="4962969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900" dirty="0"/>
              <a:t>Potential markets from which AHA could get more revenue</a:t>
            </a:r>
          </a:p>
          <a:p>
            <a:pPr marL="0" indent="0">
              <a:buNone/>
            </a:pPr>
            <a:r>
              <a:rPr lang="en-US" sz="1900" dirty="0"/>
              <a:t>      - Oklahoma City, St Louis, Rochester city, Edinburg &amp; Pharr city </a:t>
            </a:r>
            <a:r>
              <a:rPr lang="en-US" sz="1900" dirty="0" err="1"/>
              <a:t>etc</a:t>
            </a:r>
            <a:r>
              <a:rPr lang="en-US" sz="19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" y="2031832"/>
            <a:ext cx="8377452" cy="298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10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980CC-1799-4247-9D2D-3EF938560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analysis is done by dividing top markets into two groups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	Top 50 Markets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	Bottom 50 Markets</a:t>
            </a:r>
          </a:p>
          <a:p>
            <a:r>
              <a:rPr lang="en-US" dirty="0"/>
              <a:t>Findings –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How to improve revenues in some areas 		     which are producing low revenues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How to maintain revenues achieved in 		     previous years</a:t>
            </a:r>
          </a:p>
        </p:txBody>
      </p:sp>
    </p:spTree>
    <p:extLst>
      <p:ext uri="{BB962C8B-B14F-4D97-AF65-F5344CB8AC3E}">
        <p14:creationId xmlns:p14="http://schemas.microsoft.com/office/powerpoint/2010/main" val="333721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C10B2-D0DE-4328-9166-49F3D642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Goals	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D7F8748-440D-4B67-AEAE-293BE40AF0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911599"/>
              </p:ext>
            </p:extLst>
          </p:nvPr>
        </p:nvGraphicFramePr>
        <p:xfrm>
          <a:off x="457200" y="1900238"/>
          <a:ext cx="8229600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246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6B5235F-AB71-4C24-9A7C-9085DD40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2" y="1256512"/>
            <a:ext cx="4688077" cy="4184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6F309-C080-41A0-A01E-F7D4530E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Top 50 Markets - California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491D41E-E762-40D2-84D4-259CE5D33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You can observe that CBSA areas 41860 and 41940 are achieving nearly double income as compared to areas 40900 and 23420.</a:t>
            </a:r>
          </a:p>
          <a:p>
            <a:r>
              <a:rPr lang="en-US" sz="1700" dirty="0">
                <a:solidFill>
                  <a:schemeClr val="bg1"/>
                </a:solidFill>
              </a:rPr>
              <a:t>Observe the events</a:t>
            </a:r>
          </a:p>
        </p:txBody>
      </p:sp>
    </p:spTree>
    <p:extLst>
      <p:ext uri="{BB962C8B-B14F-4D97-AF65-F5344CB8AC3E}">
        <p14:creationId xmlns:p14="http://schemas.microsoft.com/office/powerpoint/2010/main" val="3211418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1E477A-DD9F-4682-85CF-42F283F9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2" y="1256512"/>
            <a:ext cx="4688077" cy="4184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A8821-CECE-433D-8A1F-9800DF35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50 Markets - Texas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459164-E349-4063-92C8-AF1CBA591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CBSA area 19100 is giving more income than areas 41700 and 26420 combined.</a:t>
            </a:r>
          </a:p>
          <a:p>
            <a:r>
              <a:rPr lang="en-US" sz="1700" dirty="0">
                <a:solidFill>
                  <a:schemeClr val="bg1"/>
                </a:solidFill>
              </a:rPr>
              <a:t>Observe the events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932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6EBCB0-6B57-4D46-B22C-1AFC8404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2" y="1256512"/>
            <a:ext cx="4688077" cy="4184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5506F-5C04-4A40-80D9-50D19F27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50 Markets - Florida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5996C2-610F-4FC2-A227-CF6B008B1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267656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Comparison CBSA area 33100 vs 15980</a:t>
            </a:r>
          </a:p>
          <a:p>
            <a:r>
              <a:rPr lang="en-US" sz="1700" dirty="0">
                <a:solidFill>
                  <a:schemeClr val="bg1"/>
                </a:solidFill>
              </a:rPr>
              <a:t>Observe the events</a:t>
            </a:r>
          </a:p>
          <a:p>
            <a:r>
              <a:rPr lang="en-US" sz="1700" b="1" dirty="0">
                <a:solidFill>
                  <a:schemeClr val="bg1"/>
                </a:solidFill>
              </a:rPr>
              <a:t>What we suggest is running same events which are successful in neighboring areas</a:t>
            </a:r>
          </a:p>
          <a:p>
            <a:endParaRPr lang="en-US" sz="1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26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BB4F-980B-443D-A81F-2482A76E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over years 2014 vs 2015</a:t>
            </a:r>
          </a:p>
        </p:txBody>
      </p:sp>
      <p:pic>
        <p:nvPicPr>
          <p:cNvPr id="5" name="Content Placeholder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B5D90CA5-803B-4258-856C-07AF85318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745" y="1823878"/>
            <a:ext cx="4867564" cy="457138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BE78A-1932-46E1-8C99-DF3E838C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829" y="1747520"/>
            <a:ext cx="4341091" cy="42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5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F194-D8DA-45D8-B6B6-388CAA14E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over the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40001-166B-4B43-AEC0-C07D6A4F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geographical analysis highlights gaps between the events</a:t>
            </a:r>
          </a:p>
          <a:p>
            <a:r>
              <a:rPr lang="en-US" dirty="0"/>
              <a:t>To generate revenue doing events in top performing areas is important factor</a:t>
            </a:r>
          </a:p>
          <a:p>
            <a:r>
              <a:rPr lang="en-US" dirty="0"/>
              <a:t>Tableau file for market analysis is attached with project document, further observations for improving and maintaining donations are visible in this file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93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6149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432E-D121-4B48-B46C-C9AA015C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Total gifts by top walkers by state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F3A0F5-8155-4A6C-B4C2-A813989D8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12" y="2114550"/>
            <a:ext cx="71913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0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91A86E08-9A1C-434B-8F61-8D94B3E8F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450" y="1074738"/>
            <a:ext cx="4911100" cy="5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87DE-F099-42E0-9512-52A0309A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 raising goal-total gifts-top=true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8C0A96-F815-4EE4-8C3D-9BCE9917C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663" y="1900238"/>
            <a:ext cx="6998674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6AF7-B397-49C8-9040-DE3C3948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1071880"/>
            <a:ext cx="8219440" cy="675640"/>
          </a:xfrm>
        </p:spPr>
        <p:txBody>
          <a:bodyPr>
            <a:noAutofit/>
          </a:bodyPr>
          <a:lstStyle/>
          <a:p>
            <a:r>
              <a:rPr lang="en-US" sz="3200" dirty="0"/>
              <a:t>Distribution of fundraising goals for top walker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CA7890-4CFC-4207-93D9-6A3BA40A5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954" y="1900238"/>
            <a:ext cx="7384091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6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099E-639C-4186-995B-3F6E1402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Distribution of fundraising goals for non- top walker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DC4173-4915-4771-8982-82AE66A37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954" y="1900238"/>
            <a:ext cx="7384091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7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E8F3-929C-41E6-95C9-207D0529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Tapestry description for top walkers by total gifts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EDB3E3-53FA-405A-A5E1-3F5F6506C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189" y="1900238"/>
            <a:ext cx="4961622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8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3943</TotalTime>
  <Words>697</Words>
  <Application>Microsoft Office PowerPoint</Application>
  <PresentationFormat>On-screen Show (4:3)</PresentationFormat>
  <Paragraphs>165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Office Theme</vt:lpstr>
      <vt:lpstr> </vt:lpstr>
      <vt:lpstr>Top walker/Team Captain Analysis </vt:lpstr>
      <vt:lpstr>Goals </vt:lpstr>
      <vt:lpstr>Total gifts by top walkers by state</vt:lpstr>
      <vt:lpstr>PowerPoint Presentation</vt:lpstr>
      <vt:lpstr>Fund raising goal-total gifts-top=true </vt:lpstr>
      <vt:lpstr>Distribution of fundraising goals for top walker</vt:lpstr>
      <vt:lpstr>Distribution of fundraising goals for non- top walker</vt:lpstr>
      <vt:lpstr>Tapestry description for top walkers by total gifts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who a top walker is</vt:lpstr>
      <vt:lpstr>PowerPoint Presentation</vt:lpstr>
      <vt:lpstr>PowerPoint Presentation</vt:lpstr>
      <vt:lpstr>PowerPoint Presentation</vt:lpstr>
      <vt:lpstr>Recommendations</vt:lpstr>
      <vt:lpstr>Market Analysis </vt:lpstr>
      <vt:lpstr>Need for Market Analysis? </vt:lpstr>
      <vt:lpstr>Main factors driving the AHA revenue</vt:lpstr>
      <vt:lpstr>What are other potential events? </vt:lpstr>
      <vt:lpstr>Corporate Donations</vt:lpstr>
      <vt:lpstr>PowerPoint Presentation</vt:lpstr>
      <vt:lpstr>PowerPoint Presentation</vt:lpstr>
      <vt:lpstr>PowerPoint Presentation</vt:lpstr>
      <vt:lpstr>Top 50 Markets - California</vt:lpstr>
      <vt:lpstr>Top 50 Markets - Texas</vt:lpstr>
      <vt:lpstr>Top 50 Markets - Florida</vt:lpstr>
      <vt:lpstr>Comparison over years 2014 vs 2015</vt:lpstr>
      <vt:lpstr>Comparison over the years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lxe072000</dc:creator>
  <cp:lastModifiedBy>Patil, Hemant Dinkar</cp:lastModifiedBy>
  <cp:revision>402</cp:revision>
  <dcterms:created xsi:type="dcterms:W3CDTF">2011-08-25T15:49:05Z</dcterms:created>
  <dcterms:modified xsi:type="dcterms:W3CDTF">2018-06-15T21:09:08Z</dcterms:modified>
</cp:coreProperties>
</file>